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23"/>
  </p:notesMasterIdLst>
  <p:sldIdLst>
    <p:sldId id="259" r:id="rId5"/>
    <p:sldId id="258" r:id="rId6"/>
    <p:sldId id="260" r:id="rId7"/>
    <p:sldId id="257" r:id="rId8"/>
    <p:sldId id="263" r:id="rId9"/>
    <p:sldId id="271" r:id="rId10"/>
    <p:sldId id="264" r:id="rId11"/>
    <p:sldId id="272" r:id="rId12"/>
    <p:sldId id="273" r:id="rId13"/>
    <p:sldId id="270" r:id="rId14"/>
    <p:sldId id="266" r:id="rId15"/>
    <p:sldId id="267" r:id="rId16"/>
    <p:sldId id="274" r:id="rId17"/>
    <p:sldId id="276" r:id="rId18"/>
    <p:sldId id="268" r:id="rId19"/>
    <p:sldId id="277" r:id="rId20"/>
    <p:sldId id="269" r:id="rId21"/>
    <p:sldId id="278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for User Identification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310055" y="1167359"/>
            <a:ext cx="8523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Other Classifier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Classifier models were tested, including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             Support Vector Machine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                     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 Nearest Neighbors            Multi-layer Perceptron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D473D-1C32-BDE8-D68C-51DE695FD0D5}"/>
              </a:ext>
            </a:extLst>
          </p:cNvPr>
          <p:cNvSpPr txBox="1"/>
          <p:nvPr/>
        </p:nvSpPr>
        <p:spPr>
          <a:xfrm>
            <a:off x="310055" y="3066178"/>
            <a:ext cx="3392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KNN model did the best, outperforming all other models.  All models were built on stratified Train Test data and compared using a separate Validation dataset.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A38ECE-A5AC-4BCF-CE92-1322C613C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51" y="2862918"/>
            <a:ext cx="4538784" cy="374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C07AC43-1F0F-F844-8EB9-3DC950ADB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101669"/>
              </p:ext>
            </p:extLst>
          </p:nvPr>
        </p:nvGraphicFramePr>
        <p:xfrm>
          <a:off x="450850" y="5118379"/>
          <a:ext cx="2336800" cy="11334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9985">
                  <a:extLst>
                    <a:ext uri="{9D8B030D-6E8A-4147-A177-3AD203B41FA5}">
                      <a16:colId xmlns:a16="http://schemas.microsoft.com/office/drawing/2014/main" val="1018443054"/>
                    </a:ext>
                  </a:extLst>
                </a:gridCol>
                <a:gridCol w="1166815">
                  <a:extLst>
                    <a:ext uri="{9D8B030D-6E8A-4147-A177-3AD203B41FA5}">
                      <a16:colId xmlns:a16="http://schemas.microsoft.com/office/drawing/2014/main" val="1125686690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Balanced Accuracy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93636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Logistic Regression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0.9688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258948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SVM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0.9437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62420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Random Forest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0.9703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466595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Decision Tree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0.9611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066844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KNN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0.9961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621903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MLP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0.9818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9137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370951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Activity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217776" y="987659"/>
            <a:ext cx="852389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Identify Activity</a:t>
            </a:r>
          </a:p>
          <a:p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4F806-CCAC-0133-22AB-61E651FF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19" y="2425587"/>
            <a:ext cx="5410200" cy="435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1991C-A837-F0E3-D32A-F61E7137E680}"/>
              </a:ext>
            </a:extLst>
          </p:cNvPr>
          <p:cNvSpPr txBox="1"/>
          <p:nvPr/>
        </p:nvSpPr>
        <p:spPr>
          <a:xfrm>
            <a:off x="334283" y="3164251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Visually it can be seen</a:t>
            </a:r>
          </a:p>
          <a:p>
            <a:r>
              <a:rPr lang="en-US" dirty="0"/>
              <a:t>that the data clusters</a:t>
            </a:r>
          </a:p>
          <a:p>
            <a:r>
              <a:rPr lang="en-US" dirty="0"/>
              <a:t>are heavily overlapped.</a:t>
            </a:r>
          </a:p>
        </p:txBody>
      </p:sp>
    </p:spTree>
    <p:extLst>
      <p:ext uri="{BB962C8B-B14F-4D97-AF65-F5344CB8AC3E}">
        <p14:creationId xmlns:p14="http://schemas.microsoft.com/office/powerpoint/2010/main" val="214367776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Activity Detection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45506" y="1145451"/>
            <a:ext cx="8282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same procedure as before, we tested a Logistic regression</a:t>
            </a:r>
          </a:p>
          <a:p>
            <a:r>
              <a:rPr lang="en-US" dirty="0"/>
              <a:t>Classifier model using angular velocity and acceleration. Adding additional features did not significantly improve the results.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92AAB-D326-7048-13E2-B264E3B1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2" y="2142849"/>
            <a:ext cx="4034578" cy="3193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C0A1A5-0149-1C1D-43D0-A4E9586C4CEF}"/>
              </a:ext>
            </a:extLst>
          </p:cNvPr>
          <p:cNvSpPr txBox="1"/>
          <p:nvPr/>
        </p:nvSpPr>
        <p:spPr>
          <a:xfrm>
            <a:off x="445507" y="5484164"/>
            <a:ext cx="3614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Baseline</a:t>
            </a:r>
            <a:r>
              <a:rPr lang="en-US" dirty="0"/>
              <a:t> model using only angular velocity and acceleration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D4088-BAAE-8422-1027-9C313924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80" y="2142849"/>
            <a:ext cx="4174338" cy="3303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35166F-310D-ABE3-8758-65B2D5879285}"/>
              </a:ext>
            </a:extLst>
          </p:cNvPr>
          <p:cNvSpPr txBox="1"/>
          <p:nvPr/>
        </p:nvSpPr>
        <p:spPr>
          <a:xfrm>
            <a:off x="4825271" y="5484163"/>
            <a:ext cx="348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Full</a:t>
            </a:r>
            <a:r>
              <a:rPr lang="en-US" dirty="0"/>
              <a:t> Model using all 18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0F6C4-C791-907B-43FF-17597CFABFCE}"/>
              </a:ext>
            </a:extLst>
          </p:cNvPr>
          <p:cNvSpPr txBox="1"/>
          <p:nvPr/>
        </p:nvSpPr>
        <p:spPr>
          <a:xfrm>
            <a:off x="2526340" y="6168016"/>
            <a:ext cx="403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</a:t>
            </a:r>
          </a:p>
        </p:txBody>
      </p:sp>
    </p:spTree>
    <p:extLst>
      <p:ext uri="{BB962C8B-B14F-4D97-AF65-F5344CB8AC3E}">
        <p14:creationId xmlns:p14="http://schemas.microsoft.com/office/powerpoint/2010/main" val="1585571635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for Activity Identification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36E26C-A275-4B72-B867-688D0B1B800B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2/21/2023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2122E2-2216-42E7-AB25-29B3EC69C4D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310055" y="1027646"/>
            <a:ext cx="8523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Logistic Model did not seem promising.  To resolve this other models were tested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Multiple Classifier models were developed, including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Logistic Regression              Support Vector Machine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Random Forest                     Decision Tree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 Nearest Neighbors             Multi-layer Perceptron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D473D-1C32-BDE8-D68C-51DE695FD0D5}"/>
              </a:ext>
            </a:extLst>
          </p:cNvPr>
          <p:cNvSpPr txBox="1"/>
          <p:nvPr/>
        </p:nvSpPr>
        <p:spPr>
          <a:xfrm>
            <a:off x="310055" y="3103848"/>
            <a:ext cx="3652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 Test data, and compared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a separate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dataset.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7BECD6C-E7B3-CD64-CDA7-9D2296495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305" y="2910906"/>
            <a:ext cx="4597515" cy="363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8B49F8-10A6-077E-7277-DD2349C61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750021"/>
              </p:ext>
            </p:extLst>
          </p:nvPr>
        </p:nvGraphicFramePr>
        <p:xfrm>
          <a:off x="1230851" y="4916823"/>
          <a:ext cx="2502249" cy="14839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2822">
                  <a:extLst>
                    <a:ext uri="{9D8B030D-6E8A-4147-A177-3AD203B41FA5}">
                      <a16:colId xmlns:a16="http://schemas.microsoft.com/office/drawing/2014/main" val="1167133241"/>
                    </a:ext>
                  </a:extLst>
                </a:gridCol>
                <a:gridCol w="1249427">
                  <a:extLst>
                    <a:ext uri="{9D8B030D-6E8A-4147-A177-3AD203B41FA5}">
                      <a16:colId xmlns:a16="http://schemas.microsoft.com/office/drawing/2014/main" val="2791051751"/>
                    </a:ext>
                  </a:extLst>
                </a:gridCol>
              </a:tblGrid>
              <a:tr h="211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Balanced Accuracy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8252175"/>
                  </a:ext>
                </a:extLst>
              </a:tr>
              <a:tr h="211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Logistic Regression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0.6857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205334"/>
                  </a:ext>
                </a:extLst>
              </a:tr>
              <a:tr h="211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SVM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0.6599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4603875"/>
                  </a:ext>
                </a:extLst>
              </a:tr>
              <a:tr h="211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Random Forest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0.9155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552482"/>
                  </a:ext>
                </a:extLst>
              </a:tr>
              <a:tr h="211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Decision Tree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0.981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8055372"/>
                  </a:ext>
                </a:extLst>
              </a:tr>
              <a:tr h="211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u="none" strike="noStrike">
                          <a:effectLst/>
                        </a:rPr>
                        <a:t>KNN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0.9943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7562643"/>
                  </a:ext>
                </a:extLst>
              </a:tr>
              <a:tr h="211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MLP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0.9128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9401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714968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23446" y="1044842"/>
            <a:ext cx="8282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Reduced Feature Set</a:t>
            </a:r>
          </a:p>
          <a:p>
            <a:r>
              <a:rPr lang="en-US" dirty="0"/>
              <a:t>To reduce the feature set for </a:t>
            </a:r>
            <a:r>
              <a:rPr lang="en-US" u="sng" dirty="0"/>
              <a:t>User Identification</a:t>
            </a:r>
            <a:r>
              <a:rPr lang="en-US" dirty="0"/>
              <a:t>, a CART analysis was performed on the Decision Tree Classifier (which had results like the KNN)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A032E5-AF23-2AA5-20E5-FD6A8F110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570188"/>
              </p:ext>
            </p:extLst>
          </p:nvPr>
        </p:nvGraphicFramePr>
        <p:xfrm>
          <a:off x="5142451" y="2740445"/>
          <a:ext cx="2827089" cy="3601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079">
                  <a:extLst>
                    <a:ext uri="{9D8B030D-6E8A-4147-A177-3AD203B41FA5}">
                      <a16:colId xmlns:a16="http://schemas.microsoft.com/office/drawing/2014/main" val="191480161"/>
                    </a:ext>
                  </a:extLst>
                </a:gridCol>
                <a:gridCol w="1823010">
                  <a:extLst>
                    <a:ext uri="{9D8B030D-6E8A-4147-A177-3AD203B41FA5}">
                      <a16:colId xmlns:a16="http://schemas.microsoft.com/office/drawing/2014/main" val="3744310524"/>
                    </a:ext>
                  </a:extLst>
                </a:gridCol>
              </a:tblGrid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gFyE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Score: 0.638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6059286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gFxE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Score: 0.212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3389599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wzE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 Score: 0.076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4538877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gFzE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9664761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wx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7520070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wz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0.011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7969914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wyE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0889908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wy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9678281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wxm1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0.003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6944249"/>
                  </a:ext>
                </a:extLst>
              </a:tr>
              <a:tr h="3601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gFzm1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 Score: 0.002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461446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0BBF930-8289-27AD-B51A-526B954F6F40}"/>
              </a:ext>
            </a:extLst>
          </p:cNvPr>
          <p:cNvSpPr txBox="1"/>
          <p:nvPr/>
        </p:nvSpPr>
        <p:spPr>
          <a:xfrm>
            <a:off x="423446" y="2469340"/>
            <a:ext cx="42371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CART analysis shows that the </a:t>
            </a:r>
          </a:p>
          <a:p>
            <a:r>
              <a:rPr lang="en-US" dirty="0"/>
              <a:t>Exponentially Weighted filtered terms</a:t>
            </a:r>
          </a:p>
          <a:p>
            <a:r>
              <a:rPr lang="en-US" dirty="0"/>
              <a:t>have the greatest significance. A</a:t>
            </a:r>
          </a:p>
          <a:p>
            <a:r>
              <a:rPr lang="en-US" dirty="0"/>
              <a:t>similar analysis on </a:t>
            </a:r>
            <a:r>
              <a:rPr lang="en-US" u="sng" dirty="0"/>
              <a:t>Activity Identification</a:t>
            </a:r>
          </a:p>
          <a:p>
            <a:r>
              <a:rPr lang="en-US" dirty="0"/>
              <a:t>had nearly identical results. 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9668A-2A6A-657F-467C-2092E79520A8}"/>
              </a:ext>
            </a:extLst>
          </p:cNvPr>
          <p:cNvSpPr txBox="1"/>
          <p:nvPr/>
        </p:nvSpPr>
        <p:spPr>
          <a:xfrm>
            <a:off x="5372100" y="2407640"/>
            <a:ext cx="251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Top Ranked Features</a:t>
            </a:r>
          </a:p>
        </p:txBody>
      </p:sp>
    </p:spTree>
    <p:extLst>
      <p:ext uri="{BB962C8B-B14F-4D97-AF65-F5344CB8AC3E}">
        <p14:creationId xmlns:p14="http://schemas.microsoft.com/office/powerpoint/2010/main" val="3200222157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23446" y="1044842"/>
            <a:ext cx="828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Reduced Feature Set</a:t>
            </a:r>
          </a:p>
          <a:p>
            <a:r>
              <a:rPr lang="en-US" dirty="0"/>
              <a:t>A KNN model for </a:t>
            </a:r>
            <a:r>
              <a:rPr lang="en-US" u="sng" dirty="0"/>
              <a:t>user identification</a:t>
            </a:r>
            <a:r>
              <a:rPr lang="en-US" dirty="0"/>
              <a:t> was built using only </a:t>
            </a:r>
            <a:r>
              <a:rPr lang="en-US" sz="1800" u="none" strike="noStrike" dirty="0" err="1">
                <a:effectLst/>
              </a:rPr>
              <a:t>gFxE</a:t>
            </a:r>
            <a:r>
              <a:rPr lang="en-US" sz="1800" u="none" strike="noStrike" dirty="0">
                <a:effectLst/>
              </a:rPr>
              <a:t>, </a:t>
            </a:r>
            <a:r>
              <a:rPr lang="en-US" sz="1800" u="none" strike="noStrike" dirty="0" err="1">
                <a:effectLst/>
              </a:rPr>
              <a:t>gFyE</a:t>
            </a:r>
            <a:r>
              <a:rPr lang="en-US" sz="1800" u="none" strike="noStrike" dirty="0">
                <a:effectLst/>
              </a:rPr>
              <a:t>, </a:t>
            </a:r>
            <a:r>
              <a:rPr lang="en-US" sz="1800" u="none" strike="noStrike" dirty="0" err="1">
                <a:effectLst/>
              </a:rPr>
              <a:t>gFzE</a:t>
            </a:r>
            <a:r>
              <a:rPr lang="en-US" sz="1800" u="none" strike="noStrike" dirty="0">
                <a:effectLst/>
              </a:rPr>
              <a:t>, based on the CART analysis.</a:t>
            </a:r>
            <a:r>
              <a:rPr lang="en-US" dirty="0"/>
              <a:t> The results were nearly identical to the full model, showing the model reduction is valid.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00DA1E-46DA-6EE7-AB4B-4FB8B48B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27" y="2318982"/>
            <a:ext cx="5168535" cy="408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1454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23446" y="1044842"/>
            <a:ext cx="828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Reduced Feature Set</a:t>
            </a:r>
          </a:p>
          <a:p>
            <a:r>
              <a:rPr lang="en-US" dirty="0"/>
              <a:t>A KNN model for </a:t>
            </a:r>
            <a:r>
              <a:rPr lang="en-US" u="sng" dirty="0"/>
              <a:t>Activity identification</a:t>
            </a:r>
            <a:r>
              <a:rPr lang="en-US" dirty="0"/>
              <a:t> was built using only </a:t>
            </a:r>
            <a:r>
              <a:rPr lang="en-US" sz="1800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55A430-5546-242A-27AB-13B2EDC5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09" y="2245171"/>
            <a:ext cx="5581650" cy="441007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472290-8E02-8C59-7B0D-3AA1998B7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24407"/>
              </p:ext>
            </p:extLst>
          </p:nvPr>
        </p:nvGraphicFramePr>
        <p:xfrm>
          <a:off x="451228" y="3200400"/>
          <a:ext cx="13335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332410604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27121844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gFxE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0.212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32149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gFzE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0.201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943239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gFyE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0.168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961569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wxE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Score: 0.08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1347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wyE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57071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 err="1">
                          <a:effectLst/>
                        </a:rPr>
                        <a:t>wzE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18016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wxm1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59383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238681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gFz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6729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333644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wzm1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450914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wym1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365373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717741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gFy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158459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gFx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Score: 0.017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86745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gFxm1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 Score: 0.013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638073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3A4C68B-619C-2199-1BE9-EEB2F7B4E1D7}"/>
              </a:ext>
            </a:extLst>
          </p:cNvPr>
          <p:cNvSpPr txBox="1"/>
          <p:nvPr/>
        </p:nvSpPr>
        <p:spPr>
          <a:xfrm>
            <a:off x="213721" y="274320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Ranking</a:t>
            </a:r>
          </a:p>
        </p:txBody>
      </p:sp>
    </p:spTree>
    <p:extLst>
      <p:ext uri="{BB962C8B-B14F-4D97-AF65-F5344CB8AC3E}">
        <p14:creationId xmlns:p14="http://schemas.microsoft.com/office/powerpoint/2010/main" val="93161743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met the ask of identifying activity, and identifying individuals based on their gait.  </a:t>
            </a:r>
          </a:p>
          <a:p>
            <a:endParaRPr lang="en-US" dirty="0"/>
          </a:p>
          <a:p>
            <a:r>
              <a:rPr lang="en-US" dirty="0"/>
              <a:t>Based on our findings, these explorations could be extended further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Speed/Length of 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Abnormal locomotion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Handedness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(righty vs lefty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Reasonable model improvements could involve measuring IMU at several points on the body and using stride length as an additional feature.</a:t>
            </a:r>
          </a:p>
        </p:txBody>
      </p:sp>
    </p:spTree>
    <p:extLst>
      <p:ext uri="{BB962C8B-B14F-4D97-AF65-F5344CB8AC3E}">
        <p14:creationId xmlns:p14="http://schemas.microsoft.com/office/powerpoint/2010/main" val="885663999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628398-BC9F-7461-8E39-1343238A90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D0651C-F85F-7DB2-439D-EBBB3509E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9838-BBCE-95F6-FD2D-C7D5419F7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165D6-FB3A-35EA-DBA3-F2EE622B1A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95844-1951-F665-CD25-63C5073C23A8}"/>
              </a:ext>
            </a:extLst>
          </p:cNvPr>
          <p:cNvSpPr txBox="1"/>
          <p:nvPr/>
        </p:nvSpPr>
        <p:spPr>
          <a:xfrm>
            <a:off x="346894" y="1483770"/>
            <a:ext cx="627202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Arial" panose="020B0604020202020204" pitchFamily="34" charset="0"/>
              </a:rPr>
              <a:t>About Us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Rich Lukas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ML Team, FEI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Big Takeaways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great deal of information is buried in IMU data.  We can infer a great deal about a work site and user behavior.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Greater </a:t>
            </a:r>
            <a:r>
              <a:rPr lang="en-US" dirty="0"/>
              <a:t>confidence in our ability to measure/model our environment beyond simply tool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Ability to manipulate data in Python, and create sophisticated analysis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1227A-82D5-DD1C-62C5-E07D93A5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26" y="1483770"/>
            <a:ext cx="1767980" cy="176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18874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endParaRPr lang="en-US" dirty="0"/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Toe-off</a:t>
            </a:r>
          </a:p>
          <a:p>
            <a:pPr lvl="1"/>
            <a:r>
              <a:rPr lang="en-US" dirty="0"/>
              <a:t>Typical methods of analysis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IMU, which recorded angular velocity and acceleration</a:t>
            </a:r>
          </a:p>
          <a:p>
            <a:pPr lvl="2"/>
            <a:r>
              <a:rPr lang="en-US" dirty="0"/>
              <a:t>Data was collected at 500 </a:t>
            </a:r>
            <a:r>
              <a:rPr lang="en-US" dirty="0" err="1"/>
              <a:t>hz</a:t>
            </a:r>
            <a:r>
              <a:rPr lang="en-US" dirty="0"/>
              <a:t> and then down sampled to 100 </a:t>
            </a:r>
            <a:r>
              <a:rPr lang="en-US" dirty="0" err="1"/>
              <a:t>hz</a:t>
            </a:r>
            <a:endParaRPr lang="en-US" dirty="0"/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806687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F4A4B2-7F25-139F-61B1-DB400E52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1023635"/>
            <a:ext cx="4136928" cy="27407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E7320F-FAA7-8F60-4773-255EEFFD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26" y="1023635"/>
            <a:ext cx="4136928" cy="27737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DEC28E-69DC-97D2-B75E-E1C26293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2" y="3560477"/>
            <a:ext cx="4276075" cy="28403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54578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2244" y="1317072"/>
            <a:ext cx="5860536" cy="43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3B307-779C-2977-DB21-DEB996FD2B1F}"/>
              </a:ext>
            </a:extLst>
          </p:cNvPr>
          <p:cNvSpPr txBox="1"/>
          <p:nvPr/>
        </p:nvSpPr>
        <p:spPr>
          <a:xfrm>
            <a:off x="302342" y="1055079"/>
            <a:ext cx="62680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Identify Individuals</a:t>
            </a:r>
          </a:p>
          <a:p>
            <a:endParaRPr lang="en-US" dirty="0"/>
          </a:p>
          <a:p>
            <a:r>
              <a:rPr lang="en-US" dirty="0"/>
              <a:t>Our baseline model was a Logistic Regression Classifier. We tested a velocity only and acceleration only version.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A4D7E1-59D7-73B5-5F53-2790EB13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DC826-C81C-485B-92E2-D818ECC740DC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F3EAE-D573-EEF4-04C7-84D3E7726FD7}"/>
              </a:ext>
            </a:extLst>
          </p:cNvPr>
          <p:cNvSpPr txBox="1"/>
          <p:nvPr/>
        </p:nvSpPr>
        <p:spPr>
          <a:xfrm>
            <a:off x="5381625" y="5950461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Acceleration Only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409F51E-835D-2A87-A6C1-34C563CE2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58" y="2486519"/>
            <a:ext cx="4052801" cy="320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13424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24ED3-7495-EFF0-76AF-8B2DD079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178" y="2774258"/>
            <a:ext cx="4666481" cy="3685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2FFAD-6D8E-5A1C-6AF4-E1416532D045}"/>
              </a:ext>
            </a:extLst>
          </p:cNvPr>
          <p:cNvSpPr txBox="1"/>
          <p:nvPr/>
        </p:nvSpPr>
        <p:spPr>
          <a:xfrm>
            <a:off x="685839" y="1207550"/>
            <a:ext cx="82852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Improved Model</a:t>
            </a:r>
          </a:p>
          <a:p>
            <a:endParaRPr lang="en-US" sz="2400" b="1" dirty="0"/>
          </a:p>
          <a:p>
            <a:r>
              <a:rPr lang="en-US" dirty="0"/>
              <a:t>We then built a model using both angular velocity and acceleration, and applied</a:t>
            </a:r>
          </a:p>
          <a:p>
            <a:r>
              <a:rPr lang="en-US" dirty="0"/>
              <a:t>a low pass filter to smooth the data.  The results were slightly better.</a:t>
            </a:r>
          </a:p>
        </p:txBody>
      </p:sp>
    </p:spTree>
    <p:extLst>
      <p:ext uri="{BB962C8B-B14F-4D97-AF65-F5344CB8AC3E}">
        <p14:creationId xmlns:p14="http://schemas.microsoft.com/office/powerpoint/2010/main" val="2183527358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2FFAD-6D8E-5A1C-6AF4-E1416532D045}"/>
              </a:ext>
            </a:extLst>
          </p:cNvPr>
          <p:cNvSpPr txBox="1"/>
          <p:nvPr/>
        </p:nvSpPr>
        <p:spPr>
          <a:xfrm>
            <a:off x="685839" y="1207550"/>
            <a:ext cx="7738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Best Logistic Model</a:t>
            </a:r>
            <a:endParaRPr lang="en-US" b="1" dirty="0"/>
          </a:p>
          <a:p>
            <a:r>
              <a:rPr lang="en-US" dirty="0"/>
              <a:t>After looking at the outliers, we added an additional </a:t>
            </a:r>
            <a:r>
              <a:rPr lang="en-US" dirty="0" err="1"/>
              <a:t>EWMA</a:t>
            </a:r>
            <a:r>
              <a:rPr lang="en-US" dirty="0"/>
              <a:t> filter with a half</a:t>
            </a:r>
          </a:p>
          <a:p>
            <a:r>
              <a:rPr lang="en-US" dirty="0"/>
              <a:t>Life of 100 </a:t>
            </a:r>
            <a:r>
              <a:rPr lang="en-US" dirty="0" err="1"/>
              <a:t>ms</a:t>
            </a:r>
            <a:r>
              <a:rPr lang="en-US" dirty="0"/>
              <a:t> to add more trend data to the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64A9BE-983A-376E-C717-B495400F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50" y="2430236"/>
            <a:ext cx="5261356" cy="415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1482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Milwaukee PowerPoint Template - Standard</Template>
  <TotalTime>1069</TotalTime>
  <Words>1096</Words>
  <Application>Microsoft Office PowerPoint</Application>
  <PresentationFormat>On-screen Show (4:3)</PresentationFormat>
  <Paragraphs>250</Paragraphs>
  <Slides>18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Courier New</vt:lpstr>
      <vt:lpstr>Wingdings</vt:lpstr>
      <vt:lpstr>Milwaukee Template</vt:lpstr>
      <vt:lpstr>CS 6330 Final Project</vt:lpstr>
      <vt:lpstr>CS 6330 Final Project</vt:lpstr>
      <vt:lpstr>CS 6330 Final Project</vt:lpstr>
      <vt:lpstr>Uniqueness of Gait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About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Lukas, Richard</cp:lastModifiedBy>
  <cp:revision>19</cp:revision>
  <dcterms:created xsi:type="dcterms:W3CDTF">2023-02-18T18:48:42Z</dcterms:created>
  <dcterms:modified xsi:type="dcterms:W3CDTF">2023-02-21T19:09:11Z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